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</p:sldMasterIdLst>
  <p:notesMasterIdLst>
    <p:notesMasterId r:id="rId24"/>
  </p:notesMasterIdLst>
  <p:sldIdLst>
    <p:sldId id="283" r:id="rId3"/>
    <p:sldId id="295" r:id="rId4"/>
    <p:sldId id="301" r:id="rId5"/>
    <p:sldId id="305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302" r:id="rId16"/>
    <p:sldId id="293" r:id="rId17"/>
    <p:sldId id="294" r:id="rId18"/>
    <p:sldId id="297" r:id="rId19"/>
    <p:sldId id="303" r:id="rId20"/>
    <p:sldId id="304" r:id="rId21"/>
    <p:sldId id="299" r:id="rId22"/>
    <p:sldId id="300" r:id="rId2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90470F-6A6E-4ECB-8DFD-F721B15B9B79}">
  <a:tblStyle styleId="{7890470F-6A6E-4ECB-8DFD-F721B15B9B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5782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9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jaygrossman.com/national-board-review-exams.html" TargetMode="External"/><Relationship Id="rId7" Type="http://schemas.openxmlformats.org/officeDocument/2006/relationships/hyperlink" Target="http://www.pathom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ssnplex.com/" TargetMode="External"/><Relationship Id="rId5" Type="http://schemas.openxmlformats.org/officeDocument/2006/relationships/hyperlink" Target="http://www.nplexcrunch.com/" TargetMode="External"/><Relationship Id="rId4" Type="http://schemas.openxmlformats.org/officeDocument/2006/relationships/hyperlink" Target="http://www.ccnm.edu/content/nplex-1-prep-course-aug-201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/>
              <a:t> 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1 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Information Session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April 12, 2016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4108450"/>
            <a:ext cx="4127400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FAILURE RATE BY ENTRY GPA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2012-2015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050" y="1517650"/>
            <a:ext cx="4127400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838200" y="4191000"/>
            <a:ext cx="3333900" cy="26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2014 NPLEX I FAILURE RATE BY ENTRY GPA</a:t>
            </a: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500" y="4108450"/>
            <a:ext cx="4216500" cy="25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0" y="1473200"/>
            <a:ext cx="4216500" cy="2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7797775" y="4340800"/>
            <a:ext cx="436200" cy="49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6041300" y="4933725"/>
            <a:ext cx="436200" cy="49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6376925" y="5213400"/>
            <a:ext cx="492300" cy="49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98575"/>
            <a:ext cx="43593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98575"/>
            <a:ext cx="43593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5175250" y="1368425"/>
            <a:ext cx="7773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0" y="3987800"/>
            <a:ext cx="4445100" cy="26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DISTRIBUTION BY ENTRY GPA 2012-2015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" y="3962400"/>
            <a:ext cx="44703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7250" y="1295425"/>
            <a:ext cx="4353000" cy="25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Interviews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/>
              <a:t>25 individuals were invited to interview based on a CCNM GPA of 3.10 or higher; 15 met with us</a:t>
            </a:r>
          </a:p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/>
              <a:t>Backgrounds ranged from BSc Hons (2),  students, BSc (8), BA (1), BA Hons (1), MCCEE (3)</a:t>
            </a:r>
          </a:p>
          <a:p>
            <a:pPr marL="0" lvl="0" indent="0">
              <a:spcBef>
                <a:spcPts val="0"/>
              </a:spcBef>
              <a:buNone/>
            </a:pPr>
            <a:endParaRPr sz="31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Interview Results</a:t>
            </a:r>
          </a:p>
        </p:txBody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Many students who failed did not invest a sufficient number of hours in studying (many studied for only 3 weeks)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Did not expect the level of detail on the exam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50% expected to pass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Around 50% of the IMG cohort failed to pass the exam. This accounts for approximately 10% of the students that failed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There continues to be support from students not to teach to the exam but rather to focus the curriculum on graduating good clinicians</a:t>
            </a:r>
          </a:p>
          <a:p>
            <a:pPr lvl="0">
              <a:spcBef>
                <a:spcPts val="0"/>
              </a:spcBef>
              <a:buNone/>
            </a:pPr>
            <a:endParaRPr sz="33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91778"/>
              </p:ext>
            </p:extLst>
          </p:nvPr>
        </p:nvGraphicFramePr>
        <p:xfrm>
          <a:off x="1066800" y="1828800"/>
          <a:ext cx="6629401" cy="1866900"/>
        </p:xfrm>
        <a:graphic>
          <a:graphicData uri="http://schemas.openxmlformats.org/drawingml/2006/table">
            <a:tbl>
              <a:tblPr/>
              <a:tblGrid>
                <a:gridCol w="2475641"/>
                <a:gridCol w="2076880"/>
                <a:gridCol w="2076880"/>
              </a:tblGrid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Hours Spent Studying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 than 50 hours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51-100 hours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101-200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Recommendations (for CCNM)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57200" y="928575"/>
            <a:ext cx="8229600" cy="51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1600" dirty="0"/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800" dirty="0" smtClean="0"/>
              <a:t>Consider offering </a:t>
            </a:r>
            <a:r>
              <a:rPr lang="en-US" sz="1800" dirty="0"/>
              <a:t>structured biochemistry, anatomy, immunology, and embryology/genetics refresher course(s), especially for IMG students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800" dirty="0"/>
              <a:t>Work with Structure/Function faculty in particular to determine how to better support students in writing the exam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800" dirty="0" smtClean="0"/>
              <a:t>Consider </a:t>
            </a:r>
            <a:r>
              <a:rPr lang="en-US" sz="1800" dirty="0"/>
              <a:t>how foundational knowledge can be reinforced throughout the first two years of the program rather than simply forgotten after the student has passed the exam testing that particular knowledge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800" dirty="0"/>
              <a:t>Consider how/whether to make exams more “</a:t>
            </a:r>
            <a:r>
              <a:rPr lang="en-US" sz="1800" dirty="0" err="1"/>
              <a:t>NPLEx</a:t>
            </a:r>
            <a:r>
              <a:rPr lang="en-US" sz="1800" dirty="0"/>
              <a:t>-style” or prep course with NPLEX mock exams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800" dirty="0"/>
              <a:t>Start talking with students about </a:t>
            </a:r>
            <a:r>
              <a:rPr lang="en-US" sz="1800" dirty="0" err="1"/>
              <a:t>NPLEx</a:t>
            </a:r>
            <a:r>
              <a:rPr lang="en-US" sz="1800" dirty="0"/>
              <a:t> in Year 1 so they can be preparing their notes and resources on an ongoing basis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800" dirty="0"/>
              <a:t>Support more faculty in writing questions for NPLEX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Recommendations (for students)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400"/>
              </a:spcBef>
              <a:buSzPct val="94117"/>
            </a:pPr>
            <a:r>
              <a:rPr lang="en-US" sz="1700"/>
              <a:t>Don’t underestimate the time required to study for this exam (at least a month of 12+ hours/week)</a:t>
            </a:r>
          </a:p>
          <a:p>
            <a:pPr marL="457200" lvl="0" indent="-33655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700"/>
              <a:t>Note that prep courses focus on key concepts but don’t teach to the level of detail that will be tested on the exam. The prep courses are a great starting point, but you must use more resources and dig much more deeply into the detail.</a:t>
            </a:r>
          </a:p>
          <a:p>
            <a:pPr marL="457200" lvl="0" indent="-33655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700"/>
              <a:t>Be realistic. This is an expensive exam. If you can reasonably foresee that you won’t have sufficient time to study for the exam, don’t sign up for it. You don’t need a trial run in order to pass the exam; you do need to put in the time.</a:t>
            </a:r>
          </a:p>
          <a:p>
            <a:pPr marL="457200" lvl="0" indent="-33655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700"/>
              <a:t>Organizing tips</a:t>
            </a:r>
          </a:p>
          <a:p>
            <a:pPr marL="457200" lvl="0" indent="-33655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700"/>
              <a:t>Study tips:</a:t>
            </a:r>
          </a:p>
          <a:p>
            <a:pPr marL="457200" lvl="0" indent="-349250" rtl="0">
              <a:lnSpc>
                <a:spcPct val="115000"/>
              </a:lnSpc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sz="1900">
                <a:solidFill>
                  <a:srgbClr val="FF0000"/>
                </a:solidFill>
              </a:rPr>
              <a:t>You cannot cram for this exam. There is too much material.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6100"/>
          </a:xfrm>
        </p:spPr>
        <p:txBody>
          <a:bodyPr/>
          <a:lstStyle/>
          <a:p>
            <a:r>
              <a:rPr lang="en-US" sz="2400" dirty="0" smtClean="0"/>
              <a:t>Preparatory Courses:</a:t>
            </a:r>
          </a:p>
          <a:p>
            <a:pPr lvl="1"/>
            <a:r>
              <a:rPr lang="en-US" sz="2000" dirty="0" smtClean="0"/>
              <a:t>Dr. J. </a:t>
            </a:r>
            <a:r>
              <a:rPr lang="en-US" sz="2000" dirty="0"/>
              <a:t>Grossman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www.drjaygrossman.com/national-board-review-exams.html</a:t>
            </a:r>
            <a:endParaRPr lang="en-US" sz="2000" dirty="0" smtClean="0"/>
          </a:p>
          <a:p>
            <a:pPr lvl="1"/>
            <a:r>
              <a:rPr lang="en-US" sz="2000" dirty="0" smtClean="0"/>
              <a:t>Dr. P. </a:t>
            </a:r>
            <a:r>
              <a:rPr lang="en-US" sz="2000" dirty="0" smtClean="0"/>
              <a:t>Anderson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www.ccnm.edu/content/nplex-1-prep-course-aug-2016</a:t>
            </a:r>
            <a:endParaRPr lang="en-US" sz="2000" dirty="0" smtClean="0"/>
          </a:p>
          <a:p>
            <a:r>
              <a:rPr lang="en-US" sz="2400" dirty="0" smtClean="0"/>
              <a:t>Study support</a:t>
            </a:r>
          </a:p>
          <a:p>
            <a:pPr lvl="1"/>
            <a:r>
              <a:rPr lang="en-US" sz="2000" dirty="0" smtClean="0"/>
              <a:t>Dr. Belus and Dr. ? </a:t>
            </a:r>
            <a:r>
              <a:rPr lang="en-US" sz="2000" dirty="0"/>
              <a:t>NPLEX Crunch </a:t>
            </a:r>
            <a:r>
              <a:rPr lang="en-US" sz="2000" dirty="0">
                <a:hlinkClick r:id="rId5"/>
              </a:rPr>
              <a:t>http://www.nplexcrunch.com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/>
              <a:t>Dr. C. Habib </a:t>
            </a:r>
            <a:r>
              <a:rPr lang="en-US" sz="2000" dirty="0">
                <a:hlinkClick r:id="rId6"/>
              </a:rPr>
              <a:t>http://passnplex.com/</a:t>
            </a:r>
            <a:endParaRPr lang="en-US" sz="2000" dirty="0"/>
          </a:p>
          <a:p>
            <a:r>
              <a:rPr lang="en-US" sz="2400" dirty="0" smtClean="0"/>
              <a:t>Independent </a:t>
            </a:r>
            <a:r>
              <a:rPr lang="en-US" sz="2400" dirty="0" smtClean="0"/>
              <a:t>Study (books)</a:t>
            </a:r>
          </a:p>
          <a:p>
            <a:pPr lvl="1"/>
            <a:r>
              <a:rPr lang="en-US" sz="2000" dirty="0" smtClean="0"/>
              <a:t>USMLE Resource (First Aid)</a:t>
            </a:r>
          </a:p>
          <a:p>
            <a:pPr lvl="1"/>
            <a:r>
              <a:rPr lang="en-US" sz="2000" dirty="0"/>
              <a:t>Wild Brilliance Press </a:t>
            </a:r>
            <a:r>
              <a:rPr lang="en-US" sz="2000" dirty="0" smtClean="0"/>
              <a:t>(formerly Healing </a:t>
            </a:r>
            <a:r>
              <a:rPr lang="en-US" sz="2000" dirty="0" smtClean="0"/>
              <a:t>Mountain)</a:t>
            </a:r>
          </a:p>
          <a:p>
            <a:r>
              <a:rPr lang="en-US" sz="2400" dirty="0"/>
              <a:t>Websites/Exams</a:t>
            </a:r>
          </a:p>
          <a:p>
            <a:pPr lvl="1"/>
            <a:r>
              <a:rPr lang="en-US" sz="2000" dirty="0" err="1" smtClean="0"/>
              <a:t>Pathoma</a:t>
            </a:r>
            <a:r>
              <a:rPr lang="en-US" sz="2000" dirty="0"/>
              <a:t> </a:t>
            </a:r>
            <a:r>
              <a:rPr lang="en-US" sz="2000" dirty="0">
                <a:hlinkClick r:id="rId7"/>
              </a:rPr>
              <a:t>http://www.pathoma.com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pPr marL="6350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2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2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NPLEX I – Introduction</a:t>
            </a:r>
          </a:p>
          <a:p>
            <a:r>
              <a:rPr lang="en-US" dirty="0" smtClean="0"/>
              <a:t>Application process</a:t>
            </a:r>
          </a:p>
          <a:p>
            <a:r>
              <a:rPr lang="en-US" dirty="0" smtClean="0"/>
              <a:t>NPLEX I – General trends and lessons learned</a:t>
            </a:r>
          </a:p>
          <a:p>
            <a:r>
              <a:rPr lang="en-US" dirty="0" smtClean="0"/>
              <a:t>Prep courses and resources</a:t>
            </a:r>
          </a:p>
          <a:p>
            <a:r>
              <a:rPr lang="en-US" dirty="0" smtClean="0"/>
              <a:t>Study strategies</a:t>
            </a:r>
          </a:p>
          <a:p>
            <a:r>
              <a:rPr lang="en-US" dirty="0" smtClean="0"/>
              <a:t>Student experiences and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NPLEX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234950" indent="0">
              <a:buNone/>
            </a:pPr>
            <a:r>
              <a:rPr lang="en-US" sz="2400" u="sng" dirty="0" smtClean="0"/>
              <a:t>Cost </a:t>
            </a:r>
          </a:p>
          <a:p>
            <a:pPr marL="234950" indent="0">
              <a:buNone/>
            </a:pPr>
            <a:r>
              <a:rPr lang="en-US" sz="2400" dirty="0" smtClean="0"/>
              <a:t>$175 Exam Administration Fee</a:t>
            </a:r>
          </a:p>
          <a:p>
            <a:pPr marL="234950" indent="0">
              <a:buNone/>
            </a:pPr>
            <a:r>
              <a:rPr lang="en-US" sz="2400" u="sng" dirty="0" smtClean="0"/>
              <a:t>$300 Biomedical Science Exam Fee</a:t>
            </a:r>
          </a:p>
          <a:p>
            <a:pPr marL="234950" indent="0">
              <a:buNone/>
            </a:pPr>
            <a:r>
              <a:rPr lang="en-US" sz="2400" b="1" dirty="0" smtClean="0"/>
              <a:t>$612.22  Canadian (as of April 11, 2016)</a:t>
            </a:r>
          </a:p>
          <a:p>
            <a:pPr marL="234950" indent="0">
              <a:buNone/>
            </a:pPr>
            <a:endParaRPr lang="en-US" sz="2400" b="1" dirty="0"/>
          </a:p>
          <a:p>
            <a:pPr marL="234950" indent="0">
              <a:buNone/>
            </a:pPr>
            <a:r>
              <a:rPr lang="en-US" sz="2400" dirty="0" smtClean="0"/>
              <a:t>Study hours: 	100-200 hours </a:t>
            </a:r>
          </a:p>
          <a:p>
            <a:pPr marL="234950" indent="0">
              <a:buNone/>
            </a:pPr>
            <a:r>
              <a:rPr lang="en-US" sz="2400" dirty="0" smtClean="0"/>
              <a:t>Application: 	May 1-31, 2016</a:t>
            </a:r>
            <a:endParaRPr lang="en-US" sz="2400" dirty="0"/>
          </a:p>
          <a:p>
            <a:pPr marL="234950" indent="0">
              <a:buNone/>
            </a:pPr>
            <a:r>
              <a:rPr lang="en-US" sz="2400" dirty="0" smtClean="0"/>
              <a:t>Exam date:	 	August 2, 2016</a:t>
            </a:r>
          </a:p>
          <a:p>
            <a:pPr marL="234950" indent="0">
              <a:buNone/>
            </a:pPr>
            <a:endParaRPr lang="en-US" sz="2400" dirty="0"/>
          </a:p>
          <a:p>
            <a:pPr marL="234950" indent="0">
              <a:buNone/>
            </a:pPr>
            <a:r>
              <a:rPr lang="en-US" sz="2400" dirty="0" smtClean="0"/>
              <a:t>Passing </a:t>
            </a:r>
            <a:r>
              <a:rPr lang="en-US" dirty="0" smtClean="0"/>
              <a:t>NPLEX I the first time - </a:t>
            </a:r>
            <a:r>
              <a:rPr lang="en-US" b="1" i="1" dirty="0" smtClean="0"/>
              <a:t>Priceless</a:t>
            </a:r>
            <a:endParaRPr lang="en-US" b="1" i="1" dirty="0"/>
          </a:p>
          <a:p>
            <a:pPr marL="635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in the time</a:t>
            </a:r>
          </a:p>
          <a:p>
            <a:r>
              <a:rPr lang="en-US" dirty="0" smtClean="0"/>
              <a:t>Don’t underestimate amount of detail you need to know (except </a:t>
            </a:r>
            <a:r>
              <a:rPr lang="en-US" dirty="0" err="1" smtClean="0"/>
              <a:t>ddx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Stick to a schedule</a:t>
            </a:r>
          </a:p>
          <a:p>
            <a:r>
              <a:rPr lang="en-US" dirty="0" smtClean="0"/>
              <a:t>Doing it again costs you more than $</a:t>
            </a:r>
          </a:p>
          <a:p>
            <a:r>
              <a:rPr lang="en-US" dirty="0" smtClean="0"/>
              <a:t>Embrace the challenge</a:t>
            </a:r>
          </a:p>
          <a:p>
            <a:r>
              <a:rPr lang="en-US" dirty="0" smtClean="0"/>
              <a:t>You can do it!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5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NPLEX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NPLEX tests the Basic sciences</a:t>
            </a:r>
          </a:p>
          <a:p>
            <a:r>
              <a:rPr lang="en-US" sz="2800" dirty="0" smtClean="0"/>
              <a:t>Stem with multiple associated questions</a:t>
            </a:r>
          </a:p>
          <a:p>
            <a:r>
              <a:rPr lang="en-US" sz="2800" dirty="0" smtClean="0"/>
              <a:t>Categories are:</a:t>
            </a:r>
          </a:p>
          <a:p>
            <a:pPr lvl="1"/>
            <a:r>
              <a:rPr lang="en-US" sz="2400" dirty="0" smtClean="0"/>
              <a:t>Structure and function:</a:t>
            </a:r>
          </a:p>
          <a:p>
            <a:pPr lvl="2"/>
            <a:r>
              <a:rPr lang="en-US" sz="2000" dirty="0" smtClean="0"/>
              <a:t>Anatomy, physiology, biochemistry, embryology</a:t>
            </a:r>
          </a:p>
          <a:p>
            <a:pPr lvl="1"/>
            <a:r>
              <a:rPr lang="en-US" sz="2400" dirty="0" smtClean="0"/>
              <a:t>Disease and dysfunction:</a:t>
            </a:r>
          </a:p>
          <a:p>
            <a:pPr lvl="2"/>
            <a:r>
              <a:rPr lang="en-US" sz="2000" dirty="0" smtClean="0"/>
              <a:t>Microbiology, immunology, genetics, pathology</a:t>
            </a:r>
          </a:p>
          <a:p>
            <a:r>
              <a:rPr lang="en-US" sz="2800" dirty="0" smtClean="0"/>
              <a:t>August 2</a:t>
            </a:r>
          </a:p>
          <a:p>
            <a:pPr lvl="1"/>
            <a:r>
              <a:rPr lang="en-US" sz="2400" dirty="0" smtClean="0"/>
              <a:t>2 sections at 2.5 hours each; 100 exam items per section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700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NPLEX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234950" indent="0">
              <a:buNone/>
            </a:pPr>
            <a:r>
              <a:rPr lang="en-US" sz="2400" u="sng" dirty="0" smtClean="0"/>
              <a:t>Cost </a:t>
            </a:r>
          </a:p>
          <a:p>
            <a:pPr marL="234950" indent="0">
              <a:buNone/>
            </a:pPr>
            <a:r>
              <a:rPr lang="en-US" sz="2400" dirty="0" smtClean="0"/>
              <a:t>$175 Exam Administration Fee</a:t>
            </a:r>
          </a:p>
          <a:p>
            <a:pPr marL="234950" indent="0">
              <a:buNone/>
            </a:pPr>
            <a:r>
              <a:rPr lang="en-US" sz="2400" u="sng" dirty="0" smtClean="0"/>
              <a:t>$300 Biomedical Science Exam Fee</a:t>
            </a:r>
          </a:p>
          <a:p>
            <a:pPr marL="234950" indent="0">
              <a:buNone/>
            </a:pPr>
            <a:r>
              <a:rPr lang="en-US" sz="2400" b="1" dirty="0" smtClean="0"/>
              <a:t>$612.22  Canadian (as of April 11, 2016)</a:t>
            </a:r>
          </a:p>
          <a:p>
            <a:pPr marL="234950" indent="0">
              <a:buNone/>
            </a:pPr>
            <a:endParaRPr lang="en-US" sz="2400" b="1" dirty="0"/>
          </a:p>
          <a:p>
            <a:pPr marL="234950" indent="0">
              <a:buNone/>
            </a:pPr>
            <a:r>
              <a:rPr lang="en-US" sz="2400" dirty="0" smtClean="0"/>
              <a:t>Study hours: 	100-200 hours </a:t>
            </a:r>
          </a:p>
          <a:p>
            <a:pPr marL="234950" indent="0">
              <a:buNone/>
            </a:pPr>
            <a:r>
              <a:rPr lang="en-US" sz="2400" dirty="0" smtClean="0"/>
              <a:t>Application: 	May 1-31, 2016</a:t>
            </a:r>
            <a:endParaRPr lang="en-US" sz="2400" dirty="0"/>
          </a:p>
          <a:p>
            <a:pPr marL="234950" indent="0">
              <a:buNone/>
            </a:pPr>
            <a:r>
              <a:rPr lang="en-US" sz="2400" dirty="0" smtClean="0"/>
              <a:t>Exam date:	 	August 2, 2016</a:t>
            </a:r>
          </a:p>
          <a:p>
            <a:pPr marL="234950" indent="0">
              <a:buNone/>
            </a:pPr>
            <a:endParaRPr lang="en-US" sz="2400" dirty="0"/>
          </a:p>
          <a:p>
            <a:pPr marL="635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09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799"/>
            <a:ext cx="84582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2015 NPLEX  Passing Rates</a:t>
            </a: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996950"/>
            <a:ext cx="8898000" cy="478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8" name="Shape 518"/>
          <p:cNvGraphicFramePr/>
          <p:nvPr/>
        </p:nvGraphicFramePr>
        <p:xfrm>
          <a:off x="152400" y="5622925"/>
          <a:ext cx="8839200" cy="1177925"/>
        </p:xfrm>
        <a:graphic>
          <a:graphicData uri="http://schemas.openxmlformats.org/drawingml/2006/table">
            <a:tbl>
              <a:tblPr firstRow="1" bandRow="1">
                <a:noFill/>
                <a:tableStyleId>{7890470F-6A6E-4ECB-8DFD-F721B15B9B79}</a:tableStyleId>
              </a:tblPr>
              <a:tblGrid>
                <a:gridCol w="4419600"/>
                <a:gridCol w="4419600"/>
              </a:tblGrid>
              <a:tr h="1177925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rabicParenBoth"/>
                      </a:pPr>
                      <a:r>
                        <a:rPr lang="en-US" sz="1400" u="none" strike="noStrike" cap="none"/>
                        <a:t>Microbiology, Immunology and Pathology.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rabicParenBoth"/>
                      </a:pPr>
                      <a:r>
                        <a:rPr lang="en-US" sz="1400" u="none" strike="noStrike" cap="none"/>
                        <a:t>Anatomy, Physiology, Biochemistry and Genetics. </a:t>
                      </a:r>
                    </a:p>
                  </a:txBody>
                  <a:tcPr marL="91450" marR="91450" marT="54925" marB="5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91450" marR="91450" marT="54925" marB="549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5725" y="-7937"/>
            <a:ext cx="9280500" cy="6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00" y="4064000"/>
            <a:ext cx="4216500" cy="25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00" y="4064000"/>
            <a:ext cx="4216500" cy="25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FAILURE RATE BY CCNM GPA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2012-2015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425" y="1365250"/>
            <a:ext cx="4121100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1066800" y="4114800"/>
            <a:ext cx="3581400" cy="26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2014 NPLEX I FAILURE RATE BY CCNM GPA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00" y="1320800"/>
            <a:ext cx="4221300" cy="2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4216400"/>
            <a:ext cx="4368900" cy="26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DISTRIBUTION BY CCNM GPA 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2012-2015</a:t>
            </a: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3600" y="1473200"/>
            <a:ext cx="4368900" cy="26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600" y="4216400"/>
            <a:ext cx="4368900" cy="26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00" y="1473200"/>
            <a:ext cx="4368900" cy="26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748</Words>
  <Application>Microsoft Office PowerPoint</Application>
  <PresentationFormat>On-screen Show (4:3)</PresentationFormat>
  <Paragraphs>110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Default Design</vt:lpstr>
      <vt:lpstr>Office Theme</vt:lpstr>
      <vt:lpstr> NPLEX 1 Information Session</vt:lpstr>
      <vt:lpstr>Agenda</vt:lpstr>
      <vt:lpstr>NPLEX I</vt:lpstr>
      <vt:lpstr>Cost of NPLEX I</vt:lpstr>
      <vt:lpstr>PowerPoint Presentation</vt:lpstr>
      <vt:lpstr>August 2015 NPLEX  Passing Rates</vt:lpstr>
      <vt:lpstr>PowerPoint Presentation</vt:lpstr>
      <vt:lpstr>NPLEX I FAILURE RATE BY CCNM GPA 2012-2015</vt:lpstr>
      <vt:lpstr>NPLEX I DISTRIBUTION BY CCNM GPA  2012-2015</vt:lpstr>
      <vt:lpstr>NPLEX I FAILURE RATE BY ENTRY GPA 2012-2015</vt:lpstr>
      <vt:lpstr>NPLEX I DISTRIBUTION BY ENTRY GPA 2012-2015</vt:lpstr>
      <vt:lpstr>Interviews</vt:lpstr>
      <vt:lpstr>Interview Results</vt:lpstr>
      <vt:lpstr>Prevention</vt:lpstr>
      <vt:lpstr>Recommendations (for CCNM)</vt:lpstr>
      <vt:lpstr>Recommendations (for students)</vt:lpstr>
      <vt:lpstr>Available Resources</vt:lpstr>
      <vt:lpstr>Study strategies</vt:lpstr>
      <vt:lpstr>Student feedback</vt:lpstr>
      <vt:lpstr>Cost of NPLEX I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NPLEX 1 Results</dc:title>
  <dc:creator>Jasmine Carino</dc:creator>
  <cp:lastModifiedBy>Jasmine Carino</cp:lastModifiedBy>
  <cp:revision>12</cp:revision>
  <dcterms:modified xsi:type="dcterms:W3CDTF">2016-04-12T13:47:28Z</dcterms:modified>
</cp:coreProperties>
</file>