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3" r:id="rId17"/>
    <p:sldId id="268" r:id="rId18"/>
    <p:sldId id="271" r:id="rId19"/>
    <p:sldId id="277" r:id="rId20"/>
    <p:sldId id="281" r:id="rId21"/>
    <p:sldId id="275" r:id="rId22"/>
    <p:sldId id="276" r:id="rId23"/>
    <p:sldId id="283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51" autoAdjust="0"/>
  </p:normalViewPr>
  <p:slideViewPr>
    <p:cSldViewPr>
      <p:cViewPr varScale="1">
        <p:scale>
          <a:sx n="79" d="100"/>
          <a:sy n="79" d="100"/>
        </p:scale>
        <p:origin x="-18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arino\Documents\Today%60s%20Projects\NPLEX\2016\NPLEX%20I%20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arino\Documents\Today%60s%20Projects\NPLEX\2016\NPLEX%20I%20dat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Sheet1!$A$9:$B$9</c:f>
              <c:strCache>
                <c:ptCount val="1"/>
                <c:pt idx="0">
                  <c:v>NPLEX I CCNM</c:v>
                </c:pt>
              </c:strCache>
            </c:strRef>
          </c:tx>
          <c:marker>
            <c:symbol val="none"/>
          </c:marker>
          <c:cat>
            <c:strRef>
              <c:f>Sheet1!$C$8:$K$8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Sheet1!$C$9:$K$9</c:f>
              <c:numCache>
                <c:formatCode>General</c:formatCode>
                <c:ptCount val="9"/>
                <c:pt idx="0">
                  <c:v>70</c:v>
                </c:pt>
                <c:pt idx="1">
                  <c:v>88</c:v>
                </c:pt>
                <c:pt idx="2">
                  <c:v>91</c:v>
                </c:pt>
                <c:pt idx="3">
                  <c:v>77</c:v>
                </c:pt>
                <c:pt idx="4">
                  <c:v>86</c:v>
                </c:pt>
                <c:pt idx="5">
                  <c:v>80</c:v>
                </c:pt>
                <c:pt idx="6">
                  <c:v>66</c:v>
                </c:pt>
                <c:pt idx="7">
                  <c:v>72</c:v>
                </c:pt>
                <c:pt idx="8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Sheet1!$A$10:$B$10</c:f>
              <c:strCache>
                <c:ptCount val="1"/>
                <c:pt idx="0">
                  <c:v>NPLEX I All Schools  </c:v>
                </c:pt>
              </c:strCache>
            </c:strRef>
          </c:tx>
          <c:marker>
            <c:symbol val="none"/>
          </c:marker>
          <c:cat>
            <c:strRef>
              <c:f>Sheet1!$C$8:$K$8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Sheet1!$C$10:$K$10</c:f>
              <c:numCache>
                <c:formatCode>General</c:formatCode>
                <c:ptCount val="9"/>
                <c:pt idx="0">
                  <c:v>72</c:v>
                </c:pt>
                <c:pt idx="1">
                  <c:v>78</c:v>
                </c:pt>
                <c:pt idx="2">
                  <c:v>81</c:v>
                </c:pt>
                <c:pt idx="3">
                  <c:v>79</c:v>
                </c:pt>
                <c:pt idx="4">
                  <c:v>83</c:v>
                </c:pt>
                <c:pt idx="5">
                  <c:v>77</c:v>
                </c:pt>
                <c:pt idx="6">
                  <c:v>74</c:v>
                </c:pt>
                <c:pt idx="7">
                  <c:v>80</c:v>
                </c:pt>
                <c:pt idx="8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66656"/>
        <c:axId val="150968192"/>
      </c:lineChart>
      <c:catAx>
        <c:axId val="15096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968192"/>
        <c:crosses val="autoZero"/>
        <c:auto val="1"/>
        <c:lblAlgn val="ctr"/>
        <c:lblOffset val="100"/>
        <c:noMultiLvlLbl val="0"/>
      </c:catAx>
      <c:valAx>
        <c:axId val="1509681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966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CCNM GPA is a predictor of NPLEX I Performance</a:t>
            </a:r>
          </a:p>
          <a:p>
            <a:pPr>
              <a:defRPr/>
            </a:pPr>
            <a:r>
              <a:rPr lang="en-US" dirty="0" smtClean="0"/>
              <a:t>August 2016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Sheet1!$D$33</c:f>
              <c:strCache>
                <c:ptCount val="1"/>
                <c:pt idx="0">
                  <c:v>% Pass</c:v>
                </c:pt>
              </c:strCache>
            </c:strRef>
          </c:tx>
          <c:invertIfNegative val="0"/>
          <c:cat>
            <c:strRef>
              <c:f>Sheet1!$B$34:$B$40</c:f>
              <c:strCache>
                <c:ptCount val="7"/>
                <c:pt idx="0">
                  <c:v>&lt;3 (&lt;= 72%)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  <c:pt idx="5">
                  <c:v>Basic Science EQV </c:v>
                </c:pt>
                <c:pt idx="6">
                  <c:v>Total</c:v>
                </c:pt>
              </c:strCache>
            </c:strRef>
          </c:cat>
          <c:val>
            <c:numRef>
              <c:f>Sheet1!$D$34:$D$40</c:f>
              <c:numCache>
                <c:formatCode>0.0</c:formatCode>
                <c:ptCount val="7"/>
                <c:pt idx="0">
                  <c:v>30.303030303030305</c:v>
                </c:pt>
                <c:pt idx="1">
                  <c:v>56.25</c:v>
                </c:pt>
                <c:pt idx="2">
                  <c:v>76.470588235294116</c:v>
                </c:pt>
                <c:pt idx="3">
                  <c:v>76.470588235294116</c:v>
                </c:pt>
                <c:pt idx="4">
                  <c:v>95.454545454545453</c:v>
                </c:pt>
                <c:pt idx="5">
                  <c:v>71.428571428571431</c:v>
                </c:pt>
                <c:pt idx="6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Sheet1!$F$33</c:f>
              <c:strCache>
                <c:ptCount val="1"/>
                <c:pt idx="0">
                  <c:v>% Fail</c:v>
                </c:pt>
              </c:strCache>
            </c:strRef>
          </c:tx>
          <c:invertIfNegative val="0"/>
          <c:cat>
            <c:strRef>
              <c:f>Sheet1!$B$34:$B$40</c:f>
              <c:strCache>
                <c:ptCount val="7"/>
                <c:pt idx="0">
                  <c:v>&lt;3 (&lt;= 72%)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  <c:pt idx="5">
                  <c:v>Basic Science EQV </c:v>
                </c:pt>
                <c:pt idx="6">
                  <c:v>Total</c:v>
                </c:pt>
              </c:strCache>
            </c:strRef>
          </c:cat>
          <c:val>
            <c:numRef>
              <c:f>Sheet1!$F$34:$F$40</c:f>
              <c:numCache>
                <c:formatCode>0.0</c:formatCode>
                <c:ptCount val="7"/>
                <c:pt idx="0">
                  <c:v>69.696969696969703</c:v>
                </c:pt>
                <c:pt idx="1">
                  <c:v>43.75</c:v>
                </c:pt>
                <c:pt idx="2">
                  <c:v>23.52941176470588</c:v>
                </c:pt>
                <c:pt idx="3">
                  <c:v>23.52941176470588</c:v>
                </c:pt>
                <c:pt idx="4">
                  <c:v>4.5454545454545459</c:v>
                </c:pt>
                <c:pt idx="5">
                  <c:v>28.571428571428569</c:v>
                </c:pt>
                <c:pt idx="6" formatCode="General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6914560"/>
        <c:axId val="106916096"/>
      </c:barChart>
      <c:catAx>
        <c:axId val="106914560"/>
        <c:scaling>
          <c:orientation val="minMax"/>
        </c:scaling>
        <c:delete val="0"/>
        <c:axPos val="t"/>
        <c:majorTickMark val="none"/>
        <c:minorTickMark val="none"/>
        <c:tickLblPos val="nextTo"/>
        <c:crossAx val="106916096"/>
        <c:crosses val="max"/>
        <c:auto val="1"/>
        <c:lblAlgn val="ctr"/>
        <c:lblOffset val="100"/>
        <c:noMultiLvlLbl val="0"/>
      </c:catAx>
      <c:valAx>
        <c:axId val="106916096"/>
        <c:scaling>
          <c:orientation val="minMax"/>
          <c:max val="20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069145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2016 NPLEX I Distribution by Basic Science GPA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Sheet1!$L$33</c:f>
              <c:strCache>
                <c:ptCount val="1"/>
                <c:pt idx="0">
                  <c:v>% class</c:v>
                </c:pt>
              </c:strCache>
            </c:strRef>
          </c:tx>
          <c:invertIfNegative val="0"/>
          <c:cat>
            <c:strRef>
              <c:f>Sheet1!$B$34:$B$39</c:f>
              <c:strCache>
                <c:ptCount val="6"/>
                <c:pt idx="0">
                  <c:v>&lt;3 (&lt;= 72%)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  <c:pt idx="5">
                  <c:v>Basic Science EQV </c:v>
                </c:pt>
              </c:strCache>
            </c:strRef>
          </c:cat>
          <c:val>
            <c:numRef>
              <c:f>Sheet1!$L$34:$L$39</c:f>
              <c:numCache>
                <c:formatCode>0.0</c:formatCode>
                <c:ptCount val="6"/>
                <c:pt idx="0">
                  <c:v>27.731092436974791</c:v>
                </c:pt>
                <c:pt idx="1">
                  <c:v>13.445378151260504</c:v>
                </c:pt>
                <c:pt idx="2">
                  <c:v>14.285714285714285</c:v>
                </c:pt>
                <c:pt idx="3">
                  <c:v>14.285714285714285</c:v>
                </c:pt>
                <c:pt idx="4">
                  <c:v>18.487394957983195</c:v>
                </c:pt>
                <c:pt idx="5">
                  <c:v>11.76470588235294</c:v>
                </c:pt>
              </c:numCache>
            </c:numRef>
          </c:val>
        </c:ser>
        <c:ser>
          <c:idx val="1"/>
          <c:order val="1"/>
          <c:tx>
            <c:strRef>
              <c:f>Sheet1!$N$33</c:f>
              <c:strCache>
                <c:ptCount val="1"/>
                <c:pt idx="0">
                  <c:v>% Class (Failed)</c:v>
                </c:pt>
              </c:strCache>
            </c:strRef>
          </c:tx>
          <c:invertIfNegative val="0"/>
          <c:cat>
            <c:strRef>
              <c:f>Sheet1!$B$34:$B$39</c:f>
              <c:strCache>
                <c:ptCount val="6"/>
                <c:pt idx="0">
                  <c:v>&lt;3 (&lt;= 72%)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  <c:pt idx="5">
                  <c:v>Basic Science EQV </c:v>
                </c:pt>
              </c:strCache>
            </c:strRef>
          </c:cat>
          <c:val>
            <c:numRef>
              <c:f>Sheet1!$N$34:$N$39</c:f>
              <c:numCache>
                <c:formatCode>0.0</c:formatCode>
                <c:ptCount val="6"/>
                <c:pt idx="0">
                  <c:v>53.488372093023251</c:v>
                </c:pt>
                <c:pt idx="1">
                  <c:v>16.279069767441861</c:v>
                </c:pt>
                <c:pt idx="2">
                  <c:v>9.3023255813953494</c:v>
                </c:pt>
                <c:pt idx="3">
                  <c:v>9.3023255813953494</c:v>
                </c:pt>
                <c:pt idx="4">
                  <c:v>2.3255813953488373</c:v>
                </c:pt>
                <c:pt idx="5">
                  <c:v>9.3023255813953494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42784"/>
        <c:axId val="176227072"/>
      </c:barChart>
      <c:catAx>
        <c:axId val="177142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227072"/>
        <c:crosses val="autoZero"/>
        <c:auto val="1"/>
        <c:lblAlgn val="ctr"/>
        <c:lblOffset val="100"/>
        <c:noMultiLvlLbl val="0"/>
      </c:catAx>
      <c:valAx>
        <c:axId val="176227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77142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Basic Science GPA and Percentage of  NPLEX I </a:t>
            </a:r>
            <a:r>
              <a:rPr lang="en-US" sz="2800" dirty="0" smtClean="0"/>
              <a:t>August 2016 Cohort </a:t>
            </a:r>
            <a:r>
              <a:rPr lang="en-US" sz="2800" dirty="0"/>
              <a:t>that Failed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Sheet1!$I$33</c:f>
              <c:strCache>
                <c:ptCount val="1"/>
                <c:pt idx="0">
                  <c:v>% Class (Failed)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Sheet1!$B$34:$B$39</c:f>
              <c:strCache>
                <c:ptCount val="6"/>
                <c:pt idx="0">
                  <c:v>&lt;3 (&lt;= 72%)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  <c:pt idx="5">
                  <c:v>Basic Science EQV </c:v>
                </c:pt>
              </c:strCache>
            </c:strRef>
          </c:cat>
          <c:val>
            <c:numRef>
              <c:f>Sheet1!$I$34:$I$39</c:f>
              <c:numCache>
                <c:formatCode>0.0</c:formatCode>
                <c:ptCount val="6"/>
                <c:pt idx="0">
                  <c:v>53.488372093023251</c:v>
                </c:pt>
                <c:pt idx="1">
                  <c:v>16.279069767441861</c:v>
                </c:pt>
                <c:pt idx="2">
                  <c:v>9.3023255813953494</c:v>
                </c:pt>
                <c:pt idx="3">
                  <c:v>9.3023255813953494</c:v>
                </c:pt>
                <c:pt idx="4">
                  <c:v>2.3255813953488373</c:v>
                </c:pt>
                <c:pt idx="5">
                  <c:v>9.3023255813953494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NPLEX I Performance and Entry GPA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Sheet1!$I$48</c:f>
              <c:strCache>
                <c:ptCount val="1"/>
                <c:pt idx="0">
                  <c:v>% Pass</c:v>
                </c:pt>
              </c:strCache>
            </c:strRef>
          </c:tx>
          <c:invertIfNegative val="0"/>
          <c:cat>
            <c:strRef>
              <c:f>Sheet1!$B$49:$B$53</c:f>
              <c:strCache>
                <c:ptCount val="5"/>
                <c:pt idx="0">
                  <c:v>&lt;=3.0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</c:strCache>
            </c:strRef>
          </c:cat>
          <c:val>
            <c:numRef>
              <c:f>Sheet1!$I$49:$I$53</c:f>
              <c:numCache>
                <c:formatCode>0.0</c:formatCode>
                <c:ptCount val="5"/>
                <c:pt idx="0">
                  <c:v>46.875</c:v>
                </c:pt>
                <c:pt idx="1">
                  <c:v>57.894736842105267</c:v>
                </c:pt>
                <c:pt idx="2">
                  <c:v>62.5</c:v>
                </c:pt>
                <c:pt idx="3">
                  <c:v>70</c:v>
                </c:pt>
                <c:pt idx="4">
                  <c:v>81.818181818181827</c:v>
                </c:pt>
              </c:numCache>
            </c:numRef>
          </c:val>
        </c:ser>
        <c:ser>
          <c:idx val="1"/>
          <c:order val="1"/>
          <c:tx>
            <c:strRef>
              <c:f>Sheet1!$J$48</c:f>
              <c:strCache>
                <c:ptCount val="1"/>
                <c:pt idx="0">
                  <c:v>% Fail</c:v>
                </c:pt>
              </c:strCache>
            </c:strRef>
          </c:tx>
          <c:invertIfNegative val="0"/>
          <c:cat>
            <c:strRef>
              <c:f>Sheet1!$B$49:$B$53</c:f>
              <c:strCache>
                <c:ptCount val="5"/>
                <c:pt idx="0">
                  <c:v>&lt;=3.0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</c:strCache>
            </c:strRef>
          </c:cat>
          <c:val>
            <c:numRef>
              <c:f>Sheet1!$J$49:$J$53</c:f>
              <c:numCache>
                <c:formatCode>0.0</c:formatCode>
                <c:ptCount val="5"/>
                <c:pt idx="0">
                  <c:v>53.125</c:v>
                </c:pt>
                <c:pt idx="1">
                  <c:v>42.105263157894733</c:v>
                </c:pt>
                <c:pt idx="2">
                  <c:v>37.5</c:v>
                </c:pt>
                <c:pt idx="3">
                  <c:v>30</c:v>
                </c:pt>
                <c:pt idx="4">
                  <c:v>18.181818181818183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6395008"/>
        <c:axId val="176396544"/>
      </c:barChart>
      <c:catAx>
        <c:axId val="176395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396544"/>
        <c:crosses val="autoZero"/>
        <c:auto val="1"/>
        <c:lblAlgn val="ctr"/>
        <c:lblOffset val="100"/>
        <c:noMultiLvlLbl val="0"/>
      </c:catAx>
      <c:valAx>
        <c:axId val="17639654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7639500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2016 NPLEX I Distribution by Entry GPA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PowerPoint]Sheet1'!$F$48</c:f>
              <c:strCache>
                <c:ptCount val="1"/>
                <c:pt idx="0">
                  <c:v>% Class</c:v>
                </c:pt>
              </c:strCache>
            </c:strRef>
          </c:tx>
          <c:invertIfNegative val="0"/>
          <c:cat>
            <c:strRef>
              <c:f>'[Chart in Microsoft PowerPoint]Sheet1'!$B$49:$B$53</c:f>
              <c:strCache>
                <c:ptCount val="5"/>
                <c:pt idx="0">
                  <c:v>&lt;=3.0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</c:strCache>
            </c:strRef>
          </c:cat>
          <c:val>
            <c:numRef>
              <c:f>'[Chart in Microsoft PowerPoint]Sheet1'!$F$49:$F$53</c:f>
              <c:numCache>
                <c:formatCode>0.0</c:formatCode>
                <c:ptCount val="5"/>
                <c:pt idx="0">
                  <c:v>32.653061224489797</c:v>
                </c:pt>
                <c:pt idx="1">
                  <c:v>19.387755102040817</c:v>
                </c:pt>
                <c:pt idx="2">
                  <c:v>16.326530612244898</c:v>
                </c:pt>
                <c:pt idx="3">
                  <c:v>20.408163265306122</c:v>
                </c:pt>
                <c:pt idx="4">
                  <c:v>11.224489795918368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PowerPoint]Sheet1'!$H$48</c:f>
              <c:strCache>
                <c:ptCount val="1"/>
                <c:pt idx="0">
                  <c:v>% Cohort Fail</c:v>
                </c:pt>
              </c:strCache>
            </c:strRef>
          </c:tx>
          <c:invertIfNegative val="0"/>
          <c:cat>
            <c:strRef>
              <c:f>'[Chart in Microsoft PowerPoint]Sheet1'!$B$49:$B$53</c:f>
              <c:strCache>
                <c:ptCount val="5"/>
                <c:pt idx="0">
                  <c:v>&lt;=3.0</c:v>
                </c:pt>
                <c:pt idx="1">
                  <c:v>3.01 - 3.25 (73-76%)</c:v>
                </c:pt>
                <c:pt idx="2">
                  <c:v>3.25 - 3.50 (76-79%)</c:v>
                </c:pt>
                <c:pt idx="3">
                  <c:v>3.51 - 3.74 (79-84%)</c:v>
                </c:pt>
                <c:pt idx="4">
                  <c:v>3.75 - 4.0 (85-100%)</c:v>
                </c:pt>
              </c:strCache>
            </c:strRef>
          </c:cat>
          <c:val>
            <c:numRef>
              <c:f>'[Chart in Microsoft PowerPoint]Sheet1'!$H$49:$H$53</c:f>
              <c:numCache>
                <c:formatCode>0.0</c:formatCode>
                <c:ptCount val="5"/>
                <c:pt idx="0">
                  <c:v>43.589743589743591</c:v>
                </c:pt>
                <c:pt idx="1">
                  <c:v>20.512820512820511</c:v>
                </c:pt>
                <c:pt idx="2">
                  <c:v>15.384615384615385</c:v>
                </c:pt>
                <c:pt idx="3">
                  <c:v>15.384615384615385</c:v>
                </c:pt>
                <c:pt idx="4">
                  <c:v>5.1282051282051277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30464"/>
        <c:axId val="177149056"/>
      </c:barChart>
      <c:catAx>
        <c:axId val="17643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149056"/>
        <c:crosses val="autoZero"/>
        <c:auto val="1"/>
        <c:lblAlgn val="ctr"/>
        <c:lblOffset val="100"/>
        <c:noMultiLvlLbl val="0"/>
      </c:catAx>
      <c:valAx>
        <c:axId val="177149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76430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0.17094</cdr:x>
      <cdr:y>0.57746</cdr:y>
    </cdr:from>
    <cdr:to>
      <cdr:x>0.2735</cdr:x>
      <cdr:y>0.74648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3124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0.17094</cdr:x>
      <cdr:y>0.32394</cdr:y>
    </cdr:from>
    <cdr:to>
      <cdr:x>0.2735</cdr:x>
      <cdr:y>0.49296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752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17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0.30769</cdr:x>
      <cdr:y>0.53521</cdr:y>
    </cdr:from>
    <cdr:to>
      <cdr:x>0.41026</cdr:x>
      <cdr:y>0.70423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200" y="2895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11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0.31624</cdr:x>
      <cdr:y>0.33803</cdr:y>
    </cdr:from>
    <cdr:to>
      <cdr:x>0.4188</cdr:x>
      <cdr:y>0.50704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19400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8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0.45299</cdr:x>
      <cdr:y>0.52113</cdr:y>
    </cdr:from>
    <cdr:to>
      <cdr:x>0.55556</cdr:x>
      <cdr:y>0.69014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386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10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0.45299</cdr:x>
      <cdr:y>0.29577</cdr:y>
    </cdr:from>
    <cdr:to>
      <cdr:x>0.55556</cdr:x>
      <cdr:y>0.46479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386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6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0.62393</cdr:x>
      <cdr:y>0.53521</cdr:y>
    </cdr:from>
    <cdr:to>
      <cdr:x>0.7265</cdr:x>
      <cdr:y>0.70423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62600" y="2895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14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0.61538</cdr:x>
      <cdr:y>0.30986</cdr:y>
    </cdr:from>
    <cdr:to>
      <cdr:x>0.71795</cdr:x>
      <cdr:y>0.47887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640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6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0.76068</cdr:x>
      <cdr:y>0.5493</cdr:y>
    </cdr:from>
    <cdr:to>
      <cdr:x>0.86325</cdr:x>
      <cdr:y>0.71831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7818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9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0.76068</cdr:x>
      <cdr:y>0.25352</cdr:y>
    </cdr:from>
    <cdr:to>
      <cdr:x>0.86325</cdr:x>
      <cdr:y>0.42254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78180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2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545-542D-43F4-B86D-5AAF3D9C1AE3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1312-E78B-4E26-ADCC-1EB8C950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1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these numbers: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31% of the students who studied 100 hour or less passed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 of the students who studied over 100 hours passed</a:t>
            </a:r>
          </a:p>
          <a:p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"number needed to treat" or NNT is 3 here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means: </a:t>
            </a:r>
          </a:p>
          <a:p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3 students who studied for more than 100 hours, one of them passed whereas they wouldn't have passed if they'd studied less.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comparison, the NNT for the Mediterranean diet for avoiding a stroke, heart attack, or death is 61 (for primary prevention) - i.e. for every 61 patients you get to eat a Mediterranean diet, one will avoid such an event.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know if you want me to send along the stats I shared a few months back.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best,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7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Basic Science GPA for past years – same trends?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Specific courses and how their grades may correlate with pass/failure rate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Part-time and full-time status?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English as an additional language?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Advanced standing?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Rescheduling exams?</a:t>
            </a:r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r>
              <a:rPr lang="en-US" sz="1800" dirty="0" smtClean="0"/>
              <a:t>Time from last course and exam writing?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30200" rtl="0">
              <a:lnSpc>
                <a:spcPct val="115000"/>
              </a:lnSpc>
              <a:spcBef>
                <a:spcPts val="400"/>
              </a:spcBef>
              <a:buSzPct val="94117"/>
            </a:pPr>
            <a:r>
              <a:rPr lang="en-US" sz="1100" dirty="0" smtClean="0"/>
              <a:t>Key messages:</a:t>
            </a:r>
          </a:p>
          <a:p>
            <a:pPr marL="457200" lvl="0" indent="-330200" rtl="0">
              <a:lnSpc>
                <a:spcPct val="115000"/>
              </a:lnSpc>
              <a:spcBef>
                <a:spcPts val="400"/>
              </a:spcBef>
              <a:buSzPct val="94117"/>
            </a:pPr>
            <a:r>
              <a:rPr lang="en-US" sz="1100" dirty="0" smtClean="0"/>
              <a:t>Don’t underestimate the time required to study for this exam (at least a month of 12+ hours/week)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100" dirty="0" smtClean="0"/>
              <a:t>Note that prep courses focus on key concepts but don’t teach to the level of detail that will be tested on the exam. The prep courses are a great starting point, but you must use more resources and dig much more deeply into the detail.</a:t>
            </a:r>
          </a:p>
          <a:p>
            <a:pPr marL="457200" lvl="0" indent="-33655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1100" dirty="0" smtClean="0"/>
              <a:t>Be realistic. This is an expensive exam. If you can reasonably foresee that you won’t have sufficient time to study for the exam, don’t sign up for it. You don’t need a trial run in order to pass the exam; you do need to put in the time.</a:t>
            </a:r>
          </a:p>
          <a:p>
            <a:pPr marL="457200" lvl="0" indent="-349250" rtl="0">
              <a:lnSpc>
                <a:spcPct val="115000"/>
              </a:lnSpc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sz="1200" dirty="0" smtClean="0">
                <a:solidFill>
                  <a:srgbClr val="FF0000"/>
                </a:solidFill>
              </a:rPr>
              <a:t>You cannot cram for this exam. There is too much material.</a:t>
            </a:r>
          </a:p>
          <a:p>
            <a:r>
              <a:rPr lang="en-US" dirty="0" smtClean="0"/>
              <a:t>Setting up a study plan – Cindy Beernink</a:t>
            </a:r>
            <a:r>
              <a:rPr lang="en-US" baseline="0" dirty="0" smtClean="0"/>
              <a:t>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4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6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Course</a:t>
            </a:r>
            <a:r>
              <a:rPr lang="en-US" baseline="0" dirty="0" smtClean="0"/>
              <a:t> related? GPA? Entrance GPA?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Unfortunately, GPA values perhaps evaluated inconsistently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Cumulative GPA after 2</a:t>
            </a:r>
            <a:r>
              <a:rPr lang="en-US" baseline="30000" dirty="0" smtClean="0"/>
              <a:t>nd</a:t>
            </a:r>
            <a:r>
              <a:rPr lang="en-US" baseline="0" dirty="0" smtClean="0"/>
              <a:t> year (most of cohort has completed basic sciences)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Or after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 if they are a part-time student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Looking at these trends, it appears that lower CCNM GPA at end of 2</a:t>
            </a:r>
            <a:r>
              <a:rPr lang="en-US" baseline="30000" dirty="0" smtClean="0"/>
              <a:t>nd</a:t>
            </a:r>
            <a:r>
              <a:rPr lang="en-US" baseline="0" dirty="0" smtClean="0"/>
              <a:t> year correlates to higher failure rate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However, that does not appear to be the case in 2015</a:t>
            </a:r>
          </a:p>
          <a:p>
            <a:pPr marL="628650" lvl="1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Question of data that is collection is different?</a:t>
            </a:r>
          </a:p>
          <a:p>
            <a:pPr marL="628650" lvl="1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Does it include IMG cohort (2015)?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= 98</a:t>
            </a:r>
          </a:p>
          <a:p>
            <a:r>
              <a:rPr lang="en-US" dirty="0" smtClean="0"/>
              <a:t>Pass 59</a:t>
            </a:r>
          </a:p>
          <a:p>
            <a:endParaRPr lang="en-US" dirty="0" smtClean="0"/>
          </a:p>
          <a:p>
            <a:r>
              <a:rPr lang="en-US" dirty="0" smtClean="0"/>
              <a:t>Fail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1312-E78B-4E26-ADCC-1EB8C9504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800" tIns="89800" rIns="89800" bIns="89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0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3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24C45-F91B-4F68-85C9-A1E09AEF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B7F8-2DD0-4A9D-976A-47B953F3CA1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NPLEX I Results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Interviews post August 2015</a:t>
            </a:r>
            <a:endParaRPr lang="en-US" dirty="0"/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 dirty="0"/>
              <a:t>25 individuals were invited to interview based on a CCNM GPA of 3.10 or higher; 15 met with us</a:t>
            </a:r>
          </a:p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 dirty="0"/>
              <a:t>Backgrounds ranged from BSc Hons (2),  students, BSc (8), BA (1), BA Hons (1), MCCEE (3)</a:t>
            </a:r>
          </a:p>
          <a:p>
            <a:pPr marL="0" lvl="0" indent="0">
              <a:spcBef>
                <a:spcPts val="0"/>
              </a:spcBef>
              <a:buNone/>
            </a:pP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29014810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Interview Results</a:t>
            </a:r>
          </a:p>
        </p:txBody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Many students who failed </a:t>
            </a:r>
            <a:r>
              <a:rPr lang="en-US" sz="2400" dirty="0" smtClean="0"/>
              <a:t>admitted to not investing </a:t>
            </a:r>
            <a:r>
              <a:rPr lang="en-US" sz="2400" dirty="0"/>
              <a:t>a sufficient number of </a:t>
            </a:r>
            <a:r>
              <a:rPr lang="en-US" sz="2400" dirty="0" smtClean="0"/>
              <a:t>hours studying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Did not expect the level of detail on the exam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50% expected to pass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Around 50% of the IMG cohort </a:t>
            </a:r>
            <a:r>
              <a:rPr lang="en-US" sz="2400" dirty="0" smtClean="0"/>
              <a:t>failed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 smtClean="0"/>
              <a:t>There </a:t>
            </a:r>
            <a:r>
              <a:rPr lang="en-US" sz="2400" dirty="0"/>
              <a:t>continues to be support from students not to teach to the exam but rather to focus the curriculum on graduating good </a:t>
            </a:r>
            <a:r>
              <a:rPr lang="en-US" sz="2400" dirty="0" smtClean="0"/>
              <a:t>clinicians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2400" dirty="0"/>
          </a:p>
          <a:p>
            <a:pPr lvl="0">
              <a:spcBef>
                <a:spcPts val="0"/>
              </a:spcBef>
              <a:buNone/>
            </a:pP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3619665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94972"/>
              </p:ext>
            </p:extLst>
          </p:nvPr>
        </p:nvGraphicFramePr>
        <p:xfrm>
          <a:off x="0" y="-152400"/>
          <a:ext cx="4038600" cy="2552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829103" imgH="36832977" progId="AcroExch.Document.DC">
                  <p:embed/>
                </p:oleObj>
              </mc:Choice>
              <mc:Fallback>
                <p:oleObj name="Acrobat Document" r:id="rId4" imgW="5829103" imgH="368329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152400"/>
                        <a:ext cx="4038600" cy="2552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12699"/>
              </p:ext>
            </p:extLst>
          </p:nvPr>
        </p:nvGraphicFramePr>
        <p:xfrm>
          <a:off x="4072323" y="381000"/>
          <a:ext cx="499547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6" imgW="12572766" imgH="14001725" progId="AcroExch.Document.DC">
                  <p:embed/>
                </p:oleObj>
              </mc:Choice>
              <mc:Fallback>
                <p:oleObj name="Acrobat Document" r:id="rId6" imgW="12572766" imgH="140017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2323" y="381000"/>
                        <a:ext cx="4995477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7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660639"/>
              </p:ext>
            </p:extLst>
          </p:nvPr>
        </p:nvGraphicFramePr>
        <p:xfrm>
          <a:off x="914400" y="76200"/>
          <a:ext cx="7391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48066"/>
              </p:ext>
            </p:extLst>
          </p:nvPr>
        </p:nvGraphicFramePr>
        <p:xfrm>
          <a:off x="1066800" y="381000"/>
          <a:ext cx="6248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7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41536"/>
              </p:ext>
            </p:extLst>
          </p:nvPr>
        </p:nvGraphicFramePr>
        <p:xfrm>
          <a:off x="914400" y="1524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5334000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n=43</a:t>
            </a:r>
          </a:p>
          <a:p>
            <a:r>
              <a:rPr lang="en-US" dirty="0" smtClean="0"/>
              <a:t>(46 passed)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4064000"/>
            <a:ext cx="4216500" cy="25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00" y="4064000"/>
            <a:ext cx="4216500" cy="25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FAILURE RATE BY CCNM GPA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425" y="1365250"/>
            <a:ext cx="41211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1066800" y="4114800"/>
            <a:ext cx="3581400" cy="26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2014 NPLEX I FAILURE RATE BY CCNM GPA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00" y="1320800"/>
            <a:ext cx="4221300" cy="25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5935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4216400"/>
            <a:ext cx="4368900" cy="26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DISTRIBUTION BY CCNM GPA 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600" y="1473200"/>
            <a:ext cx="4368900" cy="26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600" y="4216400"/>
            <a:ext cx="4368900" cy="261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00" y="1473200"/>
            <a:ext cx="4368900" cy="26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987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875960"/>
              </p:ext>
            </p:extLst>
          </p:nvPr>
        </p:nvGraphicFramePr>
        <p:xfrm>
          <a:off x="228600" y="3810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7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NPLEX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NPLEX tests the Basic sciences</a:t>
            </a:r>
          </a:p>
          <a:p>
            <a:r>
              <a:rPr lang="en-US" sz="2800" dirty="0" smtClean="0"/>
              <a:t>Case-based stem with multiple associated questions</a:t>
            </a:r>
          </a:p>
          <a:p>
            <a:r>
              <a:rPr lang="en-US" sz="2800" dirty="0" smtClean="0"/>
              <a:t>Categories are:</a:t>
            </a:r>
          </a:p>
          <a:p>
            <a:pPr lvl="1"/>
            <a:r>
              <a:rPr lang="en-US" sz="2400" dirty="0" smtClean="0"/>
              <a:t>Structure and function:</a:t>
            </a:r>
          </a:p>
          <a:p>
            <a:pPr lvl="2"/>
            <a:r>
              <a:rPr lang="en-US" sz="2000" dirty="0" smtClean="0"/>
              <a:t>Anatomy, physiology, biochemistry, embryology</a:t>
            </a:r>
          </a:p>
          <a:p>
            <a:pPr lvl="1"/>
            <a:r>
              <a:rPr lang="en-US" sz="2400" dirty="0" smtClean="0"/>
              <a:t>Disease and dysfunction:</a:t>
            </a:r>
          </a:p>
          <a:p>
            <a:pPr lvl="2"/>
            <a:r>
              <a:rPr lang="en-US" sz="2000" dirty="0" smtClean="0"/>
              <a:t>Microbiology, immunology, genetics, pathology</a:t>
            </a:r>
          </a:p>
          <a:p>
            <a:r>
              <a:rPr lang="en-US" sz="2800" dirty="0" smtClean="0"/>
              <a:t>August 1</a:t>
            </a:r>
          </a:p>
          <a:p>
            <a:pPr lvl="1"/>
            <a:r>
              <a:rPr lang="en-US" sz="2400" dirty="0" smtClean="0"/>
              <a:t>2 sections at 2.5 hours each; 100 exam items per section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861922"/>
              </p:ext>
            </p:extLst>
          </p:nvPr>
        </p:nvGraphicFramePr>
        <p:xfrm>
          <a:off x="762000" y="228600"/>
          <a:ext cx="69342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446805" y="3244334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7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4108450"/>
            <a:ext cx="41274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FAILURE RATE BY ENTRY GPA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2012-2015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050" y="1517650"/>
            <a:ext cx="4127400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838200" y="4191000"/>
            <a:ext cx="3333900" cy="26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2014 NPLEX I FAILURE RATE BY ENTRY GPA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500" y="4108450"/>
            <a:ext cx="4216500" cy="25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0" y="1473200"/>
            <a:ext cx="4216500" cy="2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7797775" y="4340800"/>
            <a:ext cx="4362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6041300" y="4933725"/>
            <a:ext cx="4362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6376925" y="5213400"/>
            <a:ext cx="492300" cy="49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076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98575"/>
            <a:ext cx="43593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98575"/>
            <a:ext cx="43593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5175250" y="1368425"/>
            <a:ext cx="7773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0" y="3987800"/>
            <a:ext cx="4445100" cy="26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NPLEX I DISTRIBUTION BY ENTRY GPA 2012-2015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" y="3962400"/>
            <a:ext cx="44703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7250" y="1295425"/>
            <a:ext cx="4353000" cy="259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30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 Taken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Students are not studying enough</a:t>
            </a:r>
          </a:p>
          <a:p>
            <a:r>
              <a:rPr lang="en-US" dirty="0"/>
              <a:t>Comprehensive and integrative test-taking practice is needed</a:t>
            </a:r>
          </a:p>
          <a:p>
            <a:r>
              <a:rPr lang="en-US" dirty="0"/>
              <a:t>Knowledge-gap from courses</a:t>
            </a:r>
          </a:p>
          <a:p>
            <a:r>
              <a:rPr lang="en-US" dirty="0"/>
              <a:t>Lower performing students in the Basic Sciences and those who haven’t taken these courses in a long time need extra support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Continue to raise awareness and offer support</a:t>
            </a:r>
          </a:p>
          <a:p>
            <a:r>
              <a:rPr lang="en-US" dirty="0"/>
              <a:t>This winter term offer mock NPLEX I style exam </a:t>
            </a:r>
          </a:p>
          <a:p>
            <a:r>
              <a:rPr lang="en-US" dirty="0"/>
              <a:t>Map course material with NPLEX I guide to look for deficits</a:t>
            </a:r>
          </a:p>
          <a:p>
            <a:r>
              <a:rPr lang="en-US" dirty="0"/>
              <a:t>Formally offer NPLEX prep course to all students (vs. targeting the IMG cohort)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hypotheses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Verify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assumptions on Basic Science GPA for past years and look at trends over the years.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How does general performance in specific courses in the Basic Sciences correlate to pass and failure rate?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Characterizing the failing student: part-time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, full-time status,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IMG, English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as an additional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language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What are the pass and failure rates for students that are granted advanced standing (equivalencies) in these courses?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Are there teaching/curriculum deficits that need to be addressed?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Does the student regularly reschedule exams?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Does the length of time from completing the last course in the Basic Sciences and NPLEX I exam writing make a difference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?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0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928575"/>
            <a:ext cx="8229600" cy="51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2000" dirty="0"/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 smtClean="0"/>
              <a:t>Offer training sessions during the academic year to prime students for studying for NPLEX I. 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 smtClean="0"/>
              <a:t>Create NPLEX style mock exam for students to write in winter term 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 smtClean="0"/>
              <a:t>Deliver formal NPLEX study support/preparatory course during the spring term for all to access (on-line, in-person, with exam-writing practice)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 smtClean="0"/>
              <a:t>Examine course congruence with NPLEX I guide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 smtClean="0"/>
              <a:t>Mine the data, examine trends, recommend further interventions </a:t>
            </a:r>
          </a:p>
          <a:p>
            <a:pPr marL="457200">
              <a:lnSpc>
                <a:spcPct val="115000"/>
              </a:lnSpc>
              <a:spcBef>
                <a:spcPts val="4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Entry GPA is a predictor of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success – how do we support students?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endParaRPr lang="en-US" sz="2400" dirty="0" smtClean="0"/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SzPct val="100000"/>
            </a:pPr>
            <a:endParaRPr lang="en-US" sz="2400" dirty="0" smtClean="0"/>
          </a:p>
          <a:p>
            <a:pPr marL="857250" lvl="1" indent="-342900">
              <a:lnSpc>
                <a:spcPct val="115000"/>
              </a:lnSpc>
              <a:spcBef>
                <a:spcPts val="400"/>
              </a:spcBef>
            </a:pPr>
            <a:endParaRPr lang="en-US" sz="1800" dirty="0"/>
          </a:p>
          <a:p>
            <a:pPr lvl="0">
              <a:spcBef>
                <a:spcPts val="0"/>
              </a:spcBef>
              <a:buNone/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54212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NPLEX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234950" indent="0">
              <a:buNone/>
            </a:pPr>
            <a:r>
              <a:rPr lang="en-US" sz="2400" u="sng" dirty="0" smtClean="0"/>
              <a:t>Cost </a:t>
            </a:r>
          </a:p>
          <a:p>
            <a:pPr marL="234950" indent="0">
              <a:buNone/>
            </a:pPr>
            <a:r>
              <a:rPr lang="en-US" sz="2400" dirty="0" smtClean="0"/>
              <a:t>$175 Exam Administration Fee</a:t>
            </a:r>
          </a:p>
          <a:p>
            <a:pPr marL="234950" indent="0">
              <a:buNone/>
            </a:pPr>
            <a:r>
              <a:rPr lang="en-US" sz="2400" u="sng" dirty="0" smtClean="0"/>
              <a:t>$300 Biomedical Science Exam Fee</a:t>
            </a:r>
          </a:p>
          <a:p>
            <a:pPr marL="234950" indent="0">
              <a:buNone/>
            </a:pPr>
            <a:r>
              <a:rPr lang="en-US" sz="2400" b="1" dirty="0" smtClean="0"/>
              <a:t>$624.25  Canadian (as of January 15, 2017)</a:t>
            </a:r>
          </a:p>
          <a:p>
            <a:pPr marL="234950" indent="0">
              <a:buNone/>
            </a:pPr>
            <a:endParaRPr lang="en-US" sz="2400" b="1" dirty="0"/>
          </a:p>
          <a:p>
            <a:pPr marL="234950" indent="0">
              <a:buNone/>
            </a:pPr>
            <a:r>
              <a:rPr lang="en-US" sz="2400" dirty="0" smtClean="0"/>
              <a:t>Study hours: 	100-200 hours </a:t>
            </a:r>
          </a:p>
          <a:p>
            <a:pPr marL="234950" indent="0">
              <a:buNone/>
            </a:pPr>
            <a:r>
              <a:rPr lang="en-US" sz="2400" dirty="0" smtClean="0"/>
              <a:t>Application: 		May 1-31, 2017</a:t>
            </a:r>
            <a:endParaRPr lang="en-US" sz="2400" dirty="0"/>
          </a:p>
          <a:p>
            <a:pPr marL="234950" indent="0">
              <a:buNone/>
            </a:pPr>
            <a:r>
              <a:rPr lang="en-US" sz="2400" dirty="0" smtClean="0"/>
              <a:t>Exam date:	 	August 1, 2017</a:t>
            </a:r>
          </a:p>
          <a:p>
            <a:pPr marL="234950" indent="0">
              <a:buNone/>
            </a:pPr>
            <a:endParaRPr lang="en-US" sz="2400" dirty="0"/>
          </a:p>
          <a:p>
            <a:pPr marL="635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5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How are CCNM students faring?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63"/>
            <a:ext cx="9144000" cy="43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kern="1200" dirty="0" smtClean="0">
                <a:solidFill>
                  <a:srgbClr val="000000"/>
                </a:solidFill>
                <a:latin typeface="+mn-lt"/>
              </a:rPr>
              <a:t>NPLEX I </a:t>
            </a:r>
            <a:r>
              <a:rPr lang="en-US" b="1" kern="1200" dirty="0">
                <a:solidFill>
                  <a:srgbClr val="000000"/>
                </a:solidFill>
                <a:latin typeface="+mn-lt"/>
              </a:rPr>
              <a:t>Pass Rates </a:t>
            </a:r>
            <a:r>
              <a:rPr lang="en-US" b="1" kern="1200" dirty="0" smtClean="0">
                <a:solidFill>
                  <a:srgbClr val="000000"/>
                </a:solidFill>
                <a:latin typeface="+mn-lt"/>
              </a:rPr>
              <a:t>CCNM (First time writers) </a:t>
            </a:r>
            <a:r>
              <a:rPr lang="en-US" b="1" kern="1200" dirty="0">
                <a:solidFill>
                  <a:srgbClr val="000000"/>
                </a:solidFill>
                <a:latin typeface="+mn-lt"/>
              </a:rPr>
              <a:t>vs. All Schools </a:t>
            </a:r>
            <a:br>
              <a:rPr lang="en-US" b="1" kern="1200" dirty="0">
                <a:solidFill>
                  <a:srgbClr val="000000"/>
                </a:solidFill>
                <a:latin typeface="+mn-lt"/>
              </a:rPr>
            </a:br>
            <a:r>
              <a:rPr lang="en-US" b="1" kern="1200" dirty="0" smtClean="0">
                <a:solidFill>
                  <a:srgbClr val="000000"/>
                </a:solidFill>
                <a:latin typeface="+mn-lt"/>
              </a:rPr>
              <a:t>for August Exam Administration over time</a:t>
            </a:r>
            <a:r>
              <a:rPr lang="en-US" b="1" kern="12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b="1" kern="1200" dirty="0">
                <a:solidFill>
                  <a:srgbClr val="000000"/>
                </a:solidFill>
                <a:latin typeface="+mn-lt"/>
              </a:rPr>
            </a:b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64962"/>
              </p:ext>
            </p:extLst>
          </p:nvPr>
        </p:nvGraphicFramePr>
        <p:xfrm>
          <a:off x="838200" y="12192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66800"/>
            <a:ext cx="8610600" cy="5654302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Curriculum changes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2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Post August 2014 Exam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24689"/>
              </p:ext>
            </p:extLst>
          </p:nvPr>
        </p:nvGraphicFramePr>
        <p:xfrm>
          <a:off x="990601" y="1295400"/>
          <a:ext cx="6629401" cy="2425065"/>
        </p:xfrm>
        <a:graphic>
          <a:graphicData uri="http://schemas.openxmlformats.org/drawingml/2006/table">
            <a:tbl>
              <a:tblPr/>
              <a:tblGrid>
                <a:gridCol w="2475641"/>
                <a:gridCol w="2076880"/>
                <a:gridCol w="2076880"/>
              </a:tblGrid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Hours Spent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Studying for NPLEX 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Cohort that </a:t>
                      </a:r>
                      <a:r>
                        <a:rPr lang="en-US" sz="1800" b="1" i="0" u="none" strike="noStrike" dirty="0" smtClean="0">
                          <a:solidFill>
                            <a:srgbClr val="050AEB"/>
                          </a:solidFill>
                          <a:effectLst/>
                          <a:latin typeface="Calibri"/>
                        </a:rPr>
                        <a:t>Passed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Exam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Cohort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that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Failed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Exam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 than 50 hours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51-100 hours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101-200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or more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3886200"/>
            <a:ext cx="7696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75% of those that </a:t>
            </a:r>
            <a:r>
              <a:rPr lang="en-US" sz="2000" b="1" dirty="0" smtClean="0">
                <a:solidFill>
                  <a:srgbClr val="FF0000"/>
                </a:solidFill>
              </a:rPr>
              <a:t>failed</a:t>
            </a:r>
            <a:r>
              <a:rPr lang="en-US" sz="2000" dirty="0" smtClean="0"/>
              <a:t> studied less than 100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66% of those who </a:t>
            </a:r>
            <a:r>
              <a:rPr lang="en-US" sz="2000" b="1" dirty="0">
                <a:solidFill>
                  <a:srgbClr val="050AEB"/>
                </a:solidFill>
                <a:latin typeface="+mj-lt"/>
              </a:rPr>
              <a:t>passed</a:t>
            </a:r>
            <a:r>
              <a:rPr lang="en-US" sz="2000" dirty="0" smtClean="0"/>
              <a:t> studied more than 100 hours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57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NM">
      <a:dk1>
        <a:srgbClr val="000000"/>
      </a:dk1>
      <a:lt1>
        <a:srgbClr val="000000"/>
      </a:lt1>
      <a:dk2>
        <a:srgbClr val="4F91CD"/>
      </a:dk2>
      <a:lt2>
        <a:srgbClr val="676300"/>
      </a:lt2>
      <a:accent1>
        <a:srgbClr val="B0B579"/>
      </a:accent1>
      <a:accent2>
        <a:srgbClr val="676300"/>
      </a:accent2>
      <a:accent3>
        <a:srgbClr val="FFFFFF"/>
      </a:accent3>
      <a:accent4>
        <a:srgbClr val="000000"/>
      </a:accent4>
      <a:accent5>
        <a:srgbClr val="D4D7BE"/>
      </a:accent5>
      <a:accent6>
        <a:srgbClr val="5D5900"/>
      </a:accent6>
      <a:hlink>
        <a:srgbClr val="676300"/>
      </a:hlink>
      <a:folHlink>
        <a:srgbClr val="676300"/>
      </a:folHlink>
    </a:clrScheme>
    <a:fontScheme name="CCNM - News Gothic">
      <a:majorFont>
        <a:latin typeface="News Gothic Std"/>
        <a:ea typeface=""/>
        <a:cs typeface=""/>
      </a:majorFont>
      <a:minorFont>
        <a:latin typeface="News Gothic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1022</Words>
  <Application>Microsoft Office PowerPoint</Application>
  <PresentationFormat>On-screen Show (4:3)</PresentationFormat>
  <Paragraphs>149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NPLEX I Results</vt:lpstr>
      <vt:lpstr>NPLEX I</vt:lpstr>
      <vt:lpstr>Cost of NPLEX I</vt:lpstr>
      <vt:lpstr>How are CCNM students faring?</vt:lpstr>
      <vt:lpstr>PowerPoint Presentation</vt:lpstr>
      <vt:lpstr>NPLEX I Pass Rates CCNM (First time writers) vs. All Schools  for August Exam Administration over time </vt:lpstr>
      <vt:lpstr>PowerPoint Presentation</vt:lpstr>
      <vt:lpstr>Curriculum changes over time</vt:lpstr>
      <vt:lpstr>Survey Post August 2014 Exam</vt:lpstr>
      <vt:lpstr>Interviews post August 2015</vt:lpstr>
      <vt:lpstr>Interview Results</vt:lpstr>
      <vt:lpstr>PowerPoint Presentation</vt:lpstr>
      <vt:lpstr>Other factors?</vt:lpstr>
      <vt:lpstr>PowerPoint Presentation</vt:lpstr>
      <vt:lpstr>PowerPoint Presentation</vt:lpstr>
      <vt:lpstr>PowerPoint Presentation</vt:lpstr>
      <vt:lpstr>NPLEX I FAILURE RATE BY CCNM GPA 2012-2015</vt:lpstr>
      <vt:lpstr>NPLEX I DISTRIBUTION BY CCNM GPA  2012-2015</vt:lpstr>
      <vt:lpstr>PowerPoint Presentation</vt:lpstr>
      <vt:lpstr>PowerPoint Presentation</vt:lpstr>
      <vt:lpstr>NPLEX I FAILURE RATE BY ENTRY GPA 2012-2015</vt:lpstr>
      <vt:lpstr>NPLEX I DISTRIBUTION BY ENTRY GPA 2012-2015</vt:lpstr>
      <vt:lpstr>Actions Taken </vt:lpstr>
      <vt:lpstr>Other hypotheses to consider</vt:lpstr>
      <vt:lpstr>Next steps</vt:lpstr>
    </vt:vector>
  </TitlesOfParts>
  <Company>CCNM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Zander</dc:creator>
  <cp:lastModifiedBy>Jasmine Carino</cp:lastModifiedBy>
  <cp:revision>23</cp:revision>
  <dcterms:created xsi:type="dcterms:W3CDTF">2016-01-18T21:01:02Z</dcterms:created>
  <dcterms:modified xsi:type="dcterms:W3CDTF">2017-01-16T22:29:10Z</dcterms:modified>
</cp:coreProperties>
</file>